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16" r:id="rId4"/>
    <p:sldId id="317" r:id="rId5"/>
    <p:sldId id="322" r:id="rId6"/>
    <p:sldId id="311" r:id="rId7"/>
    <p:sldId id="310" r:id="rId8"/>
    <p:sldId id="312" r:id="rId9"/>
    <p:sldId id="313" r:id="rId10"/>
    <p:sldId id="314" r:id="rId11"/>
    <p:sldId id="319" r:id="rId12"/>
    <p:sldId id="318" r:id="rId13"/>
    <p:sldId id="320" r:id="rId14"/>
    <p:sldId id="321" r:id="rId15"/>
    <p:sldId id="323" r:id="rId16"/>
    <p:sldId id="309" r:id="rId17"/>
    <p:sldId id="308" r:id="rId18"/>
    <p:sldId id="265" r:id="rId19"/>
    <p:sldId id="266" r:id="rId20"/>
    <p:sldId id="295" r:id="rId21"/>
    <p:sldId id="292" r:id="rId22"/>
    <p:sldId id="298" r:id="rId23"/>
    <p:sldId id="293" r:id="rId24"/>
    <p:sldId id="294" r:id="rId25"/>
    <p:sldId id="296" r:id="rId26"/>
    <p:sldId id="289" r:id="rId27"/>
    <p:sldId id="290" r:id="rId28"/>
    <p:sldId id="297" r:id="rId29"/>
    <p:sldId id="291" r:id="rId30"/>
    <p:sldId id="268" r:id="rId31"/>
    <p:sldId id="280" r:id="rId32"/>
    <p:sldId id="299" r:id="rId33"/>
    <p:sldId id="301" r:id="rId34"/>
    <p:sldId id="300" r:id="rId35"/>
    <p:sldId id="302" r:id="rId36"/>
    <p:sldId id="303" r:id="rId37"/>
    <p:sldId id="304" r:id="rId38"/>
    <p:sldId id="305" r:id="rId39"/>
    <p:sldId id="307" r:id="rId40"/>
    <p:sldId id="306" r:id="rId41"/>
    <p:sldId id="28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CA8213-3099-495D-A3A1-FE74FED8086B}">
          <p14:sldIdLst>
            <p14:sldId id="256"/>
            <p14:sldId id="286"/>
            <p14:sldId id="316"/>
            <p14:sldId id="317"/>
            <p14:sldId id="322"/>
            <p14:sldId id="311"/>
            <p14:sldId id="310"/>
            <p14:sldId id="312"/>
            <p14:sldId id="313"/>
            <p14:sldId id="314"/>
            <p14:sldId id="319"/>
            <p14:sldId id="318"/>
            <p14:sldId id="320"/>
            <p14:sldId id="321"/>
            <p14:sldId id="323"/>
            <p14:sldId id="309"/>
            <p14:sldId id="308"/>
            <p14:sldId id="265"/>
            <p14:sldId id="266"/>
            <p14:sldId id="295"/>
            <p14:sldId id="292"/>
            <p14:sldId id="298"/>
            <p14:sldId id="293"/>
            <p14:sldId id="294"/>
            <p14:sldId id="296"/>
            <p14:sldId id="289"/>
            <p14:sldId id="290"/>
            <p14:sldId id="297"/>
            <p14:sldId id="291"/>
            <p14:sldId id="268"/>
            <p14:sldId id="280"/>
            <p14:sldId id="299"/>
            <p14:sldId id="301"/>
            <p14:sldId id="300"/>
            <p14:sldId id="302"/>
            <p14:sldId id="303"/>
            <p14:sldId id="304"/>
            <p14:sldId id="305"/>
            <p14:sldId id="307"/>
            <p14:sldId id="306"/>
          </p14:sldIdLst>
        </p14:section>
        <p14:section name="Раздел без заголовка" id="{66CDF17D-C286-4253-9FC0-A44850FE58BF}">
          <p14:sldIdLst/>
        </p14:section>
        <p14:section name="Раздел без заголовка" id="{A95B8852-B160-4608-ABBD-98C38ECC96ED}">
          <p14:sldIdLst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&#1077;&#1076;&#1080;&#1085;&#1099;&#1081;&#1091;&#1088;&#1086;&#1082;.&#1088;&#1092;/index.php/faq/meropriyatiya-ekspertnogo-soveta/vserossijskij-konkurs-professionalnogo-masterstva-pedagogicheskikh-rabotnikov-priurochennyj-k-130-letiyu-rozhdeniya-a-s-makarenk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397064">
            <a:off x="2098969" y="3406844"/>
            <a:ext cx="4181934" cy="172518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b="1" i="1" dirty="0" smtClean="0">
                <a:cs typeface="Times New Roman" pitchFamily="18" charset="0"/>
              </a:rPr>
              <a:t>Авторы: Андросов В.Я., Сухорукова Т.А.</a:t>
            </a:r>
          </a:p>
          <a:p>
            <a:pPr algn="ctr">
              <a:spcBef>
                <a:spcPts val="0"/>
              </a:spcBef>
              <a:buNone/>
            </a:pPr>
            <a:endParaRPr lang="ru-RU" sz="1600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600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201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 – 2019 учебный  год 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 1 четверть 2019-2020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учебного года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798735" y="1512998"/>
            <a:ext cx="5987484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ea typeface="+mj-ea"/>
                <a:cs typeface="+mj-cs"/>
              </a:rPr>
              <a:t>Звёздный олимп,</a:t>
            </a:r>
            <a:r>
              <a:rPr lang="ru-RU" sz="4800" b="1" dirty="0" smtClean="0"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МАОУ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 СОШ № 17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85584" cy="424847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Конкурс педагогического мастерства   «Учительские весны» 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2017 </a:t>
            </a:r>
            <a:r>
              <a:rPr lang="ru-RU" sz="2000" dirty="0" smtClean="0">
                <a:latin typeface="+mn-lt"/>
              </a:rPr>
              <a:t>– 6 учителей – участников конкурса;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2018 </a:t>
            </a:r>
            <a:r>
              <a:rPr lang="ru-RU" sz="2000" dirty="0" smtClean="0">
                <a:latin typeface="+mn-lt"/>
              </a:rPr>
              <a:t>– 8 учителей – участников конкурса, учитель истории и обществознания   </a:t>
            </a:r>
            <a:r>
              <a:rPr lang="ru-RU" sz="2000" b="1" dirty="0" smtClean="0">
                <a:latin typeface="+mn-lt"/>
              </a:rPr>
              <a:t>В.В. Старикова – победитель конкурса.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2019 </a:t>
            </a:r>
            <a:r>
              <a:rPr lang="ru-RU" sz="2000" dirty="0" smtClean="0">
                <a:latin typeface="+mn-lt"/>
              </a:rPr>
              <a:t>– 9 учителей – участников конкурса, 2 победителя учитель истории и обществознания   </a:t>
            </a:r>
            <a:r>
              <a:rPr lang="ru-RU" sz="2000" b="1" dirty="0" smtClean="0">
                <a:latin typeface="+mn-lt"/>
              </a:rPr>
              <a:t>В.В. Старикова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и учитель английского языка К.В. </a:t>
            </a:r>
            <a:r>
              <a:rPr lang="ru-RU" sz="2000" b="1" dirty="0" err="1" smtClean="0">
                <a:latin typeface="+mn-lt"/>
              </a:rPr>
              <a:t>Кислухина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310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Любимой школы юбилей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4274" name="Picture 2" descr="https://i.mycdn.me/i?r=AyH4iRPQ2q0otWIFepML2LxRVGOsvVg-rn3XcUh321wl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03594"/>
            <a:ext cx="4872540" cy="3654406"/>
          </a:xfrm>
          <a:prstGeom prst="rect">
            <a:avLst/>
          </a:prstGeom>
          <a:noFill/>
        </p:spPr>
      </p:pic>
      <p:pic>
        <p:nvPicPr>
          <p:cNvPr id="54276" name="Picture 4" descr="https://i.mycdn.me/i?r=AyH4iRPQ2q0otWIFepML2LxRMRRwdHJOrYBprUPCvwhB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3264363" cy="2448272"/>
          </a:xfrm>
          <a:prstGeom prst="rect">
            <a:avLst/>
          </a:prstGeom>
          <a:noFill/>
        </p:spPr>
      </p:pic>
      <p:pic>
        <p:nvPicPr>
          <p:cNvPr id="54278" name="Picture 6" descr="https://i.mycdn.me/i?r=AyH4iRPQ2q0otWIFepML2LxR4Z63GfTdG_J4u6T07rKn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24744"/>
            <a:ext cx="2304256" cy="3072342"/>
          </a:xfrm>
          <a:prstGeom prst="rect">
            <a:avLst/>
          </a:prstGeom>
          <a:noFill/>
        </p:spPr>
      </p:pic>
      <p:pic>
        <p:nvPicPr>
          <p:cNvPr id="54280" name="Picture 8" descr="https://i.mycdn.me/i?r=AyH4iRPQ2q0otWIFepML2LxRHid-I_WasthdQxSz3RkR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2571750" cy="3429000"/>
          </a:xfrm>
          <a:prstGeom prst="rect">
            <a:avLst/>
          </a:prstGeom>
          <a:noFill/>
        </p:spPr>
      </p:pic>
      <p:pic>
        <p:nvPicPr>
          <p:cNvPr id="54282" name="Picture 10" descr="https://i.mycdn.me/i?r=AyH4iRPQ2q0otWIFepML2LxRUvTg03Fbw6N9VCmwy4NIK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1196752"/>
            <a:ext cx="2040645" cy="272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1619672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+mn-lt"/>
              </a:rPr>
              <a:t>Работа казачьих классов.</a:t>
            </a:r>
            <a:br>
              <a:rPr lang="ru-RU" alt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+mn-lt"/>
              </a:rPr>
              <a:t>Воспитание любви к родному краю</a:t>
            </a:r>
            <a:endParaRPr lang="ru-RU" sz="28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741446" cy="20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.mycdn.me/i?r=AyH4iRPQ2q0otWIFepML2LxRMaCvwSwN71ep8VYakh6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04126" y="1268760"/>
            <a:ext cx="4039874" cy="3029906"/>
          </a:xfrm>
          <a:prstGeom prst="rect">
            <a:avLst/>
          </a:prstGeom>
          <a:noFill/>
        </p:spPr>
      </p:pic>
      <p:pic>
        <p:nvPicPr>
          <p:cNvPr id="1028" name="Picture 4" descr="https://i.mycdn.me/i?r=AyH4iRPQ2q0otWIFepML2LxRxdp_8LlJdZDC1X5y5fnL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3912434" cy="2934326"/>
          </a:xfrm>
          <a:prstGeom prst="rect">
            <a:avLst/>
          </a:prstGeom>
          <a:noFill/>
        </p:spPr>
      </p:pic>
      <p:pic>
        <p:nvPicPr>
          <p:cNvPr id="1030" name="Picture 6" descr="https://i.mycdn.me/i?r=AyH4iRPQ2q0otWIFepML2LxRmX6WBt1Du-TNL6zDyHcR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67944" y="3356992"/>
            <a:ext cx="3168352" cy="2376264"/>
          </a:xfrm>
          <a:prstGeom prst="rect">
            <a:avLst/>
          </a:prstGeom>
          <a:noFill/>
        </p:spPr>
      </p:pic>
      <p:pic>
        <p:nvPicPr>
          <p:cNvPr id="1038" name="Picture 14" descr="https://i.mycdn.me/i?r=AyH4iRPQ2q0otWIFepML2LxR7CPB_XIEA8eDgqrPx9XfF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628800"/>
            <a:ext cx="2257855" cy="1527189"/>
          </a:xfrm>
          <a:prstGeom prst="rect">
            <a:avLst/>
          </a:prstGeom>
          <a:noFill/>
        </p:spPr>
      </p:pic>
      <p:pic>
        <p:nvPicPr>
          <p:cNvPr id="1040" name="Picture 16" descr="https://i.mycdn.me/i?r=AyH4iRPQ2q0otWIFepML2LxRlpo1MsLaRzD_89okIN1es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0553" y="3429000"/>
            <a:ext cx="1803447" cy="320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1619672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+mn-lt"/>
              </a:rPr>
              <a:t>Организация работы в  казачьих классах.</a:t>
            </a:r>
            <a:br>
              <a:rPr lang="ru-RU" alt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+mn-lt"/>
              </a:rPr>
              <a:t>Цель: воспитание любви к родному краю.</a:t>
            </a:r>
            <a:endParaRPr lang="ru-RU" sz="28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22234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i.mycdn.me/i?r=AyH4iRPQ2q0otWIFepML2LxR_3Zh82q1L2-bfGAZ9LCV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335" y="1484784"/>
            <a:ext cx="5903665" cy="3323671"/>
          </a:xfrm>
          <a:prstGeom prst="rect">
            <a:avLst/>
          </a:prstGeom>
          <a:noFill/>
        </p:spPr>
      </p:pic>
      <p:pic>
        <p:nvPicPr>
          <p:cNvPr id="1036" name="Picture 12" descr="https://i.mycdn.me/i?r=AyH4iRPQ2q0otWIFepML2LxRrsJI4p4-P5osXH6KDM75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4725144"/>
            <a:ext cx="2448272" cy="1836204"/>
          </a:xfrm>
          <a:prstGeom prst="rect">
            <a:avLst/>
          </a:prstGeom>
          <a:noFill/>
        </p:spPr>
      </p:pic>
      <p:pic>
        <p:nvPicPr>
          <p:cNvPr id="55298" name="Picture 2" descr="https://i.mycdn.me/i?r=AyH4iRPQ2q0otWIFepML2LxR_nT30o4yDQo1RZnAqfrC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3360373" cy="2520280"/>
          </a:xfrm>
          <a:prstGeom prst="rect">
            <a:avLst/>
          </a:prstGeom>
          <a:noFill/>
        </p:spPr>
      </p:pic>
      <p:pic>
        <p:nvPicPr>
          <p:cNvPr id="55300" name="Picture 4" descr="https://i.mycdn.me/i?r=AyH4iRPQ2q0otWIFepML2LxRUe5K7kvSwaGJEfAnCOmb2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139952" y="4725144"/>
            <a:ext cx="1957413" cy="195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Прием в казачата 1 «К»  класса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 Краснодарском государственном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историко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– археологическом музее 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им. Е.Д.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Фелицына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25.10.2019 с участием представителей казачества и РПШ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https://i.mycdn.me/i?r=AzEPZsRbOZEKgBhR0XGMT1RkFhpBH1X3Au4EtYzCVWGEO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35865"/>
            <a:ext cx="3168352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elicina.ru/wp-content/uploads/2018/11/picture-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5"/>
            <a:ext cx="4690804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Прием в казачата 1 «К»  класса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 Краснодарском государственном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историко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– археологическом музее 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им. Е.Д.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Фелицына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25.10.2019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 участием представителей казачества и РПШ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2696"/>
            <a:ext cx="2663944" cy="26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i.mycdn.me/i?r=AzEPZsRbOZEKgBhR0XGMT1Rk4jjBXA0WbBK2bRg-VlRZW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908204"/>
            <a:ext cx="25922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zEPZsRbOZEKgBhR0XGMT1RkLUVs8ZrStFPn5ogJjMVK_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9715"/>
            <a:ext cx="2974632" cy="2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zEPZsRbOZEKgBhR0XGMT1RkFhpBH1X3Au4EtYzCVWGEO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52" y="4437112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691680" y="1679758"/>
            <a:ext cx="63367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Медаль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«Родительская слава»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2017 год – Коваленко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Лилиана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Васильевна.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2018 год – </a:t>
            </a:r>
            <a:r>
              <a:rPr kumimoji="0" lang="ru-RU" sz="3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Яхутль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Марзет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Моссовна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лександр\Desktop\Олимпиады\олимпиа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56" y="493440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Школьный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этап Всероссийской олимпиады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72816"/>
            <a:ext cx="4838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 </a:t>
            </a:r>
            <a:r>
              <a:rPr lang="ru-RU" sz="2400" b="1" dirty="0" smtClean="0"/>
              <a:t>16 сентября </a:t>
            </a:r>
          </a:p>
          <a:p>
            <a:pPr algn="ctr"/>
            <a:r>
              <a:rPr lang="ru-RU" sz="2400" b="1" dirty="0" smtClean="0"/>
              <a:t>по </a:t>
            </a:r>
            <a:r>
              <a:rPr lang="ru-RU" sz="2400" b="1" dirty="0"/>
              <a:t>3</a:t>
            </a:r>
            <a:r>
              <a:rPr lang="ru-RU" sz="2400" b="1" dirty="0" smtClean="0"/>
              <a:t> октября 2019 года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в нашей школе </a:t>
            </a:r>
            <a:r>
              <a:rPr lang="ru-RU" sz="2400" b="1" dirty="0" smtClean="0"/>
              <a:t>состоялся </a:t>
            </a:r>
            <a:endParaRPr lang="ru-RU" sz="2400" b="1" dirty="0"/>
          </a:p>
          <a:p>
            <a:pPr algn="ctr"/>
            <a:r>
              <a:rPr lang="ru-RU" sz="2400" b="1" dirty="0" smtClean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школьный этап Всероссийской олимпиады школьников.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 школе 368 участников, из них 10 победителей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и 42 призёра.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57592" cy="93610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Математика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24744"/>
            <a:ext cx="4734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Победитель</a:t>
            </a:r>
            <a:endParaRPr lang="ru-RU" sz="2000" dirty="0"/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Коваленко </a:t>
            </a:r>
            <a:r>
              <a:rPr lang="ru-RU" sz="2000" dirty="0" err="1" smtClean="0">
                <a:solidFill>
                  <a:srgbClr val="FF0000"/>
                </a:solidFill>
              </a:rPr>
              <a:t>Дарьян</a:t>
            </a:r>
            <a:r>
              <a:rPr lang="ru-RU" sz="2000" dirty="0" smtClean="0">
                <a:solidFill>
                  <a:srgbClr val="FF0000"/>
                </a:solidFill>
              </a:rPr>
              <a:t> (7 </a:t>
            </a:r>
            <a:r>
              <a:rPr lang="ru-RU" sz="2000" dirty="0" err="1" smtClean="0">
                <a:solidFill>
                  <a:srgbClr val="FF0000"/>
                </a:solidFill>
              </a:rPr>
              <a:t>кл</a:t>
            </a:r>
            <a:r>
              <a:rPr lang="ru-RU" sz="2000" dirty="0" smtClean="0">
                <a:solidFill>
                  <a:srgbClr val="FF0000"/>
                </a:solidFill>
              </a:rPr>
              <a:t>.)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Призеры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Блинов Владислав (6 </a:t>
            </a:r>
            <a:r>
              <a:rPr lang="ru-RU" sz="1600" dirty="0" err="1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Ивочкина</a:t>
            </a:r>
            <a:r>
              <a:rPr lang="ru-RU" sz="1600" dirty="0" smtClean="0"/>
              <a:t> Влада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Калиниченков</a:t>
            </a:r>
            <a:r>
              <a:rPr lang="ru-RU" sz="1600" dirty="0" smtClean="0"/>
              <a:t> Владимир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Кизильбашев</a:t>
            </a:r>
            <a:r>
              <a:rPr lang="ru-RU" sz="1600" dirty="0" smtClean="0"/>
              <a:t> Иван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smtClean="0"/>
              <a:t>Клюева Ксения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smtClean="0"/>
              <a:t>Косенкова Анастасия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Лукинский</a:t>
            </a:r>
            <a:r>
              <a:rPr lang="ru-RU" sz="1600" dirty="0" smtClean="0"/>
              <a:t> Роман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Шпанова</a:t>
            </a:r>
            <a:r>
              <a:rPr lang="ru-RU" sz="1600" dirty="0" smtClean="0"/>
              <a:t> Анна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Шулекин</a:t>
            </a:r>
            <a:r>
              <a:rPr lang="ru-RU" sz="1600" dirty="0" smtClean="0"/>
              <a:t> Платон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Ярахмедова</a:t>
            </a:r>
            <a:r>
              <a:rPr lang="ru-RU" sz="1600" dirty="0" smtClean="0"/>
              <a:t> Милана (6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smtClean="0"/>
              <a:t>Солдатов Никита (7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smtClean="0"/>
              <a:t>Иванова Александра (1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Кононистов</a:t>
            </a:r>
            <a:r>
              <a:rPr lang="ru-RU" sz="1600" dirty="0" smtClean="0"/>
              <a:t> </a:t>
            </a:r>
            <a:r>
              <a:rPr lang="ru-RU" sz="1600" dirty="0" err="1" smtClean="0"/>
              <a:t>александр</a:t>
            </a:r>
            <a:r>
              <a:rPr lang="ru-RU" sz="1600" dirty="0" smtClean="0"/>
              <a:t> (10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smtClean="0"/>
              <a:t>Львов Кирилл (11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 algn="ctr"/>
            <a:r>
              <a:rPr lang="ru-RU" sz="1600" dirty="0" err="1" smtClean="0"/>
              <a:t>Мечетнов</a:t>
            </a:r>
            <a:r>
              <a:rPr lang="ru-RU" sz="1600" dirty="0" smtClean="0"/>
              <a:t> Максим (11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7592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+mn-lt"/>
              </a:rPr>
              <a:t>Работа в нашей школе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строится под девизом: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</a:t>
            </a:r>
            <a:br>
              <a:rPr lang="ru-RU" dirty="0" smtClean="0">
                <a:latin typeface="+mn-lt"/>
              </a:rPr>
            </a:br>
            <a:r>
              <a:rPr lang="ru-RU" sz="5300" b="1" dirty="0" smtClean="0">
                <a:solidFill>
                  <a:srgbClr val="FF0000"/>
                </a:solidFill>
                <a:latin typeface="+mn-lt"/>
              </a:rPr>
              <a:t>«МАОУ СОШ № 17 – школа территории успеха».</a:t>
            </a:r>
            <a:br>
              <a:rPr lang="ru-RU" sz="5300" b="1" dirty="0" smtClean="0">
                <a:solidFill>
                  <a:srgbClr val="FF0000"/>
                </a:solidFill>
                <a:latin typeface="+mn-lt"/>
              </a:rPr>
            </a:br>
            <a:endParaRPr lang="ru-RU" sz="53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2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Английский язык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Гулая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Екатерина (10 </a:t>
            </a:r>
            <a:r>
              <a:rPr lang="ru-RU" sz="2000" dirty="0" err="1" smtClean="0">
                <a:solidFill>
                  <a:srgbClr val="FF0000"/>
                </a:solidFill>
              </a:rPr>
              <a:t>кл</a:t>
            </a:r>
            <a:r>
              <a:rPr lang="ru-RU" sz="2000" dirty="0" smtClean="0">
                <a:solidFill>
                  <a:srgbClr val="FF0000"/>
                </a:solidFill>
              </a:rPr>
              <a:t>.)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Призеры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Акча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Мехмед</a:t>
            </a:r>
            <a:r>
              <a:rPr lang="ru-RU" sz="2000" dirty="0" smtClean="0"/>
              <a:t> (11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Русский язык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r>
              <a:rPr lang="ru-RU" sz="2000" dirty="0" smtClean="0"/>
              <a:t>Починок Виктория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Призеры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Слипченко</a:t>
            </a:r>
            <a:r>
              <a:rPr lang="ru-RU" sz="2000" dirty="0" smtClean="0"/>
              <a:t> Лилия (8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Яхутль</a:t>
            </a:r>
            <a:r>
              <a:rPr lang="ru-RU" sz="2000" dirty="0" smtClean="0"/>
              <a:t> </a:t>
            </a:r>
            <a:r>
              <a:rPr lang="ru-RU" sz="2000" dirty="0" err="1" smtClean="0"/>
              <a:t>Рузана</a:t>
            </a:r>
            <a:r>
              <a:rPr lang="ru-RU" sz="2000" dirty="0" smtClean="0"/>
              <a:t>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Демидова Злата (10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Литература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r>
              <a:rPr lang="ru-RU" sz="2000" dirty="0" smtClean="0"/>
              <a:t>Пичуева Анастасия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Журихина</a:t>
            </a:r>
            <a:r>
              <a:rPr lang="ru-RU" sz="2000" dirty="0" smtClean="0"/>
              <a:t> Елизавета (11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Призеры</a:t>
            </a:r>
          </a:p>
          <a:p>
            <a:pPr algn="ctr"/>
            <a:r>
              <a:rPr lang="ru-RU" sz="2000" dirty="0" err="1" smtClean="0"/>
              <a:t>Балясная</a:t>
            </a:r>
            <a:r>
              <a:rPr lang="ru-RU" sz="2000" dirty="0" smtClean="0"/>
              <a:t> Ксения (9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Кислицына</a:t>
            </a:r>
            <a:r>
              <a:rPr lang="ru-RU" sz="2000" dirty="0" smtClean="0"/>
              <a:t> Мария (11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Плясунова </a:t>
            </a:r>
            <a:r>
              <a:rPr lang="ru-RU" sz="2000" dirty="0" err="1" smtClean="0"/>
              <a:t>Анжелика</a:t>
            </a:r>
            <a:r>
              <a:rPr lang="ru-RU" sz="2000" dirty="0" smtClean="0"/>
              <a:t> (11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География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r>
              <a:rPr lang="ru-RU" sz="2000" dirty="0" smtClean="0"/>
              <a:t>Волков Александр (7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Греховодова Елизавета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Призеры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Солдатов Никита (7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Обществознание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340769"/>
            <a:ext cx="4518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r>
              <a:rPr lang="ru-RU" sz="2000" dirty="0" smtClean="0"/>
              <a:t>Починок Виктория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  <a:endParaRPr lang="ru-RU" sz="2000" dirty="0"/>
          </a:p>
          <a:p>
            <a:pPr algn="ctr"/>
            <a:r>
              <a:rPr lang="ru-RU" sz="2000" b="1" dirty="0" smtClean="0"/>
              <a:t>Призеры</a:t>
            </a:r>
            <a:endParaRPr lang="ru-RU" sz="2000" dirty="0"/>
          </a:p>
          <a:p>
            <a:pPr algn="ctr"/>
            <a:r>
              <a:rPr lang="ru-RU" sz="2000" dirty="0" smtClean="0"/>
              <a:t>Морозов Дмитрий (8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Винник Александр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Махов Андрей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Петросян </a:t>
            </a:r>
            <a:r>
              <a:rPr lang="ru-RU" sz="2000" dirty="0" err="1" smtClean="0"/>
              <a:t>Сильва</a:t>
            </a:r>
            <a:r>
              <a:rPr lang="ru-RU" sz="2000" dirty="0" smtClean="0"/>
              <a:t>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Коробкина</a:t>
            </a:r>
            <a:r>
              <a:rPr lang="ru-RU" sz="2000" dirty="0" smtClean="0"/>
              <a:t> Алина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Шароварина</a:t>
            </a:r>
            <a:r>
              <a:rPr lang="ru-RU" sz="2000" dirty="0" smtClean="0"/>
              <a:t> Вероника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Нефёдов Максим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Яхутль</a:t>
            </a:r>
            <a:r>
              <a:rPr lang="ru-RU" sz="2000" dirty="0" smtClean="0"/>
              <a:t> </a:t>
            </a:r>
            <a:r>
              <a:rPr lang="ru-RU" sz="2000" dirty="0" err="1" smtClean="0"/>
              <a:t>Рузана</a:t>
            </a:r>
            <a:r>
              <a:rPr lang="ru-RU" sz="2000" dirty="0" smtClean="0"/>
              <a:t>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Комиссарова Маргарита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Сурутдинов</a:t>
            </a:r>
            <a:r>
              <a:rPr lang="ru-RU" sz="2000" dirty="0" smtClean="0"/>
              <a:t> Султан (10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История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340769"/>
            <a:ext cx="4518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r>
              <a:rPr lang="ru-RU" sz="2000" dirty="0" err="1" smtClean="0"/>
              <a:t>Лукинский</a:t>
            </a:r>
            <a:r>
              <a:rPr lang="ru-RU" sz="2000" dirty="0" smtClean="0"/>
              <a:t> Роман (6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Призеры</a:t>
            </a:r>
            <a:endParaRPr lang="ru-RU" sz="2000" dirty="0"/>
          </a:p>
          <a:p>
            <a:pPr algn="ctr"/>
            <a:r>
              <a:rPr lang="ru-RU" sz="2000" dirty="0" smtClean="0"/>
              <a:t>Сиренко Кира (6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Косенкова Анастасия (6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Клюева Ксения (6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Веред Елизавета  (6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Биология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Призеры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Остапенко</a:t>
            </a:r>
            <a:r>
              <a:rPr lang="ru-RU" sz="2000" dirty="0" smtClean="0"/>
              <a:t> Данил (9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Шабалина Дарья (10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err="1" smtClean="0"/>
              <a:t>Аветисян</a:t>
            </a:r>
            <a:r>
              <a:rPr lang="ru-RU" sz="2000" dirty="0" smtClean="0"/>
              <a:t> Константин (11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algn="ctr"/>
            <a:r>
              <a:rPr lang="ru-RU" sz="2000" dirty="0" smtClean="0"/>
              <a:t>Львов Кирилл (11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Химия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Призёр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Замураева</a:t>
            </a:r>
            <a:r>
              <a:rPr lang="ru-RU" sz="2000" dirty="0" smtClean="0"/>
              <a:t>  Анна (10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+mn-lt"/>
              </a:rPr>
              <a:t>ОБЖ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Алитаева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Замира</a:t>
            </a:r>
            <a:r>
              <a:rPr lang="ru-RU" sz="2000" dirty="0" smtClean="0"/>
              <a:t> (10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МХК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Победитель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Герасимова Екатерина (11 </a:t>
            </a:r>
            <a:r>
              <a:rPr lang="ru-RU" sz="2000" dirty="0" err="1"/>
              <a:t>кл</a:t>
            </a:r>
            <a:r>
              <a:rPr lang="ru-RU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36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Поздравляем учителей, 59 выпускников 11-х классов и их родителей с высокими результатами </a:t>
            </a:r>
            <a:r>
              <a:rPr lang="ru-RU" sz="2700" i="1" u="sng" dirty="0" smtClean="0">
                <a:solidFill>
                  <a:srgbClr val="FF0000"/>
                </a:solidFill>
                <a:latin typeface="+mn-lt"/>
              </a:rPr>
              <a:t>ЕГЭ – 2019: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 </a:t>
            </a:r>
            <a:br>
              <a:rPr lang="ru-RU" sz="1600" dirty="0" smtClean="0">
                <a:solidFill>
                  <a:srgbClr val="FF0000"/>
                </a:solidFill>
                <a:latin typeface="+mn-lt"/>
              </a:rPr>
            </a:br>
            <a:r>
              <a:rPr lang="ru-RU" sz="1300" b="1" u="sng" dirty="0" smtClean="0">
                <a:latin typeface="+mn-lt"/>
              </a:rPr>
              <a:t>Елисеев Андрей</a:t>
            </a:r>
            <a:r>
              <a:rPr lang="ru-RU" sz="1300" dirty="0" smtClean="0">
                <a:latin typeface="+mn-lt"/>
              </a:rPr>
              <a:t> </a:t>
            </a:r>
            <a:r>
              <a:rPr lang="ru-RU" sz="1300" b="1" u="sng" dirty="0" smtClean="0">
                <a:latin typeface="+mn-lt"/>
              </a:rPr>
              <a:t>(медаль «За особые успехи в учении», аттестат особого образца)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91 балл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86 баллов</a:t>
            </a:r>
            <a:r>
              <a:rPr lang="ru-RU" sz="1300" dirty="0" smtClean="0">
                <a:latin typeface="+mn-lt"/>
              </a:rPr>
              <a:t> по математике – профильная </a:t>
            </a:r>
            <a:r>
              <a:rPr lang="ru-RU" sz="1300" b="1" i="1" u="sng" dirty="0" smtClean="0">
                <a:latin typeface="+mn-lt"/>
              </a:rPr>
              <a:t>(В.Ю. Агеева)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88 баллов</a:t>
            </a:r>
            <a:r>
              <a:rPr lang="ru-RU" sz="1300" dirty="0" smtClean="0">
                <a:latin typeface="+mn-lt"/>
              </a:rPr>
              <a:t> по информатике и ИКТ </a:t>
            </a:r>
            <a:r>
              <a:rPr lang="ru-RU" sz="1300" b="1" i="1" u="sng" dirty="0" smtClean="0">
                <a:latin typeface="+mn-lt"/>
              </a:rPr>
              <a:t>(О.И. </a:t>
            </a:r>
            <a:r>
              <a:rPr lang="ru-RU" sz="1300" b="1" i="1" u="sng" dirty="0" err="1" smtClean="0">
                <a:latin typeface="+mn-lt"/>
              </a:rPr>
              <a:t>Дадаян</a:t>
            </a:r>
            <a:r>
              <a:rPr lang="ru-RU" sz="1300" b="1" i="1" u="sng" dirty="0" smtClean="0">
                <a:latin typeface="+mn-lt"/>
              </a:rPr>
              <a:t>)</a:t>
            </a:r>
            <a:r>
              <a:rPr lang="ru-RU" sz="1300" dirty="0" smtClean="0">
                <a:latin typeface="+mn-lt"/>
              </a:rPr>
              <a:t>; 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smtClean="0">
                <a:latin typeface="+mn-lt"/>
              </a:rPr>
              <a:t>Слесаренок Кирилл</a:t>
            </a:r>
            <a:r>
              <a:rPr lang="ru-RU" sz="1300" dirty="0" smtClean="0">
                <a:latin typeface="+mn-lt"/>
              </a:rPr>
              <a:t> </a:t>
            </a:r>
            <a:r>
              <a:rPr lang="ru-RU" sz="1300" b="1" u="sng" dirty="0" smtClean="0">
                <a:latin typeface="+mn-lt"/>
              </a:rPr>
              <a:t>(медаль «За особые успехи в учении», аттестат особого образца)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84 балла</a:t>
            </a:r>
            <a:r>
              <a:rPr lang="ru-RU" sz="1300" dirty="0" smtClean="0">
                <a:latin typeface="+mn-lt"/>
              </a:rPr>
              <a:t> по математике – профильная </a:t>
            </a:r>
            <a:r>
              <a:rPr lang="ru-RU" sz="1300" b="1" i="1" u="sng" dirty="0" smtClean="0">
                <a:latin typeface="+mn-lt"/>
              </a:rPr>
              <a:t>(В.Ю. Агеева)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82 балла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b="1" i="1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94 балла</a:t>
            </a:r>
            <a:r>
              <a:rPr lang="ru-RU" sz="1300" dirty="0" smtClean="0">
                <a:latin typeface="+mn-lt"/>
              </a:rPr>
              <a:t> по информатике и ИКТ </a:t>
            </a:r>
            <a:r>
              <a:rPr lang="ru-RU" sz="1300" b="1" i="1" u="sng" dirty="0" smtClean="0">
                <a:latin typeface="+mn-lt"/>
              </a:rPr>
              <a:t>(О.И. </a:t>
            </a:r>
            <a:r>
              <a:rPr lang="ru-RU" sz="1300" b="1" i="1" u="sng" dirty="0" err="1" smtClean="0">
                <a:latin typeface="+mn-lt"/>
              </a:rPr>
              <a:t>Дадаян</a:t>
            </a:r>
            <a:r>
              <a:rPr lang="ru-RU" sz="1300" b="1" i="1" u="sng" dirty="0" smtClean="0">
                <a:latin typeface="+mn-lt"/>
              </a:rPr>
              <a:t>)</a:t>
            </a:r>
            <a:r>
              <a:rPr lang="ru-RU" sz="1300" dirty="0" smtClean="0">
                <a:latin typeface="+mn-lt"/>
              </a:rPr>
              <a:t>, 58 баллов по физике </a:t>
            </a:r>
            <a:r>
              <a:rPr lang="ru-RU" sz="1300" i="1" dirty="0" smtClean="0">
                <a:latin typeface="+mn-lt"/>
              </a:rPr>
              <a:t>(М.С. Акопян)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smtClean="0">
                <a:latin typeface="+mn-lt"/>
              </a:rPr>
              <a:t>Панская Анастасия</a:t>
            </a:r>
            <a:r>
              <a:rPr lang="ru-RU" sz="1300" dirty="0" smtClean="0">
                <a:latin typeface="+mn-lt"/>
              </a:rPr>
              <a:t> </a:t>
            </a:r>
            <a:r>
              <a:rPr lang="ru-RU" sz="1300" b="1" u="sng" dirty="0" smtClean="0">
                <a:latin typeface="+mn-lt"/>
              </a:rPr>
              <a:t>(медаль «За особые успехи в учении», аттестат особого образца)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98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70</a:t>
            </a:r>
            <a:r>
              <a:rPr lang="ru-RU" sz="1300" u="sng" dirty="0" smtClean="0">
                <a:latin typeface="+mn-lt"/>
              </a:rPr>
              <a:t> </a:t>
            </a:r>
            <a:r>
              <a:rPr lang="ru-RU" sz="1300" b="1" u="sng" dirty="0" smtClean="0">
                <a:latin typeface="+mn-lt"/>
              </a:rPr>
              <a:t>баллов</a:t>
            </a:r>
            <a:r>
              <a:rPr lang="ru-RU" sz="1300" dirty="0" smtClean="0">
                <a:latin typeface="+mn-lt"/>
              </a:rPr>
              <a:t> по математике – профильная </a:t>
            </a:r>
            <a:r>
              <a:rPr lang="ru-RU" sz="1300" b="1" i="1" u="sng" dirty="0" smtClean="0">
                <a:latin typeface="+mn-lt"/>
              </a:rPr>
              <a:t>(В.Ю. Агеева)</a:t>
            </a:r>
            <a:r>
              <a:rPr lang="ru-RU" sz="1300" dirty="0" smtClean="0">
                <a:latin typeface="+mn-lt"/>
              </a:rPr>
              <a:t>, 59 баллов по биологии </a:t>
            </a:r>
            <a:r>
              <a:rPr lang="ru-RU" sz="1300" i="1" dirty="0" smtClean="0">
                <a:latin typeface="+mn-lt"/>
              </a:rPr>
              <a:t>(А.Д. </a:t>
            </a:r>
            <a:r>
              <a:rPr lang="ru-RU" sz="1300" i="1" dirty="0" err="1" smtClean="0">
                <a:latin typeface="+mn-lt"/>
              </a:rPr>
              <a:t>Ишкова</a:t>
            </a:r>
            <a:r>
              <a:rPr lang="ru-RU" sz="1300" i="1" dirty="0" smtClean="0">
                <a:latin typeface="+mn-lt"/>
              </a:rPr>
              <a:t>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smtClean="0">
                <a:latin typeface="+mn-lt"/>
              </a:rPr>
              <a:t>Батищева Дарья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(медаль «За особые успехи в учении», аттестат особого образца)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87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76 баллов</a:t>
            </a:r>
            <a:r>
              <a:rPr lang="ru-RU" sz="1300" dirty="0" smtClean="0">
                <a:latin typeface="+mn-lt"/>
              </a:rPr>
              <a:t> по математике – профильная </a:t>
            </a:r>
            <a:r>
              <a:rPr lang="ru-RU" sz="1300" b="1" i="1" u="sng" dirty="0" smtClean="0">
                <a:latin typeface="+mn-lt"/>
              </a:rPr>
              <a:t>(В.Ю. Агеева)</a:t>
            </a:r>
            <a:r>
              <a:rPr lang="ru-RU" sz="1300" dirty="0" smtClean="0">
                <a:latin typeface="+mn-lt"/>
              </a:rPr>
              <a:t>, 56 баллов по обществознанию </a:t>
            </a:r>
            <a:r>
              <a:rPr lang="ru-RU" sz="1300" i="1" dirty="0" smtClean="0">
                <a:latin typeface="+mn-lt"/>
              </a:rPr>
              <a:t>(И.В. Слесаренок)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smtClean="0">
                <a:latin typeface="+mn-lt"/>
              </a:rPr>
              <a:t>Гвоздева Алина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87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; </a:t>
            </a:r>
            <a:r>
              <a:rPr lang="ru-RU" sz="1300" b="1" u="sng" dirty="0" smtClean="0">
                <a:latin typeface="+mn-lt"/>
              </a:rPr>
              <a:t>5 (18 баллов)</a:t>
            </a:r>
            <a:r>
              <a:rPr lang="ru-RU" sz="1300" dirty="0" smtClean="0">
                <a:latin typeface="+mn-lt"/>
              </a:rPr>
              <a:t> по математике – базовая </a:t>
            </a:r>
            <a:r>
              <a:rPr lang="ru-RU" sz="1300" b="1" i="1" u="sng" dirty="0" smtClean="0">
                <a:latin typeface="+mn-lt"/>
              </a:rPr>
              <a:t>(В.Ю. Агеева)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smtClean="0">
                <a:latin typeface="+mn-lt"/>
              </a:rPr>
              <a:t>Гудков Максим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87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79 баллов</a:t>
            </a:r>
            <a:r>
              <a:rPr lang="ru-RU" sz="1300" dirty="0" smtClean="0">
                <a:latin typeface="+mn-lt"/>
              </a:rPr>
              <a:t> по химии </a:t>
            </a:r>
            <a:r>
              <a:rPr lang="ru-RU" sz="1300" b="1" i="1" u="sng" dirty="0" smtClean="0">
                <a:latin typeface="+mn-lt"/>
              </a:rPr>
              <a:t>(К.В. </a:t>
            </a:r>
            <a:r>
              <a:rPr lang="ru-RU" sz="1300" b="1" i="1" u="sng" dirty="0" err="1" smtClean="0">
                <a:latin typeface="+mn-lt"/>
              </a:rPr>
              <a:t>Золаева</a:t>
            </a:r>
            <a:r>
              <a:rPr lang="ru-RU" sz="1300" b="1" i="1" u="sng" dirty="0" smtClean="0">
                <a:latin typeface="+mn-lt"/>
              </a:rPr>
              <a:t>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err="1" smtClean="0">
                <a:latin typeface="+mn-lt"/>
              </a:rPr>
              <a:t>Кульпа</a:t>
            </a:r>
            <a:r>
              <a:rPr lang="ru-RU" sz="1300" b="1" u="sng" dirty="0" smtClean="0">
                <a:latin typeface="+mn-lt"/>
              </a:rPr>
              <a:t> Алёна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87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smtClean="0">
                <a:latin typeface="+mn-lt"/>
              </a:rPr>
              <a:t>Павленко Данил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87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81 балл</a:t>
            </a:r>
            <a:r>
              <a:rPr lang="ru-RU" sz="1300" dirty="0" smtClean="0">
                <a:latin typeface="+mn-lt"/>
              </a:rPr>
              <a:t> по информатике и ИКТ</a:t>
            </a:r>
            <a:br>
              <a:rPr lang="ru-RU" sz="13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> </a:t>
            </a:r>
            <a:r>
              <a:rPr lang="ru-RU" sz="1300" b="1" i="1" u="sng" dirty="0" smtClean="0">
                <a:latin typeface="+mn-lt"/>
              </a:rPr>
              <a:t>(О.И. </a:t>
            </a:r>
            <a:r>
              <a:rPr lang="ru-RU" sz="1300" b="1" i="1" u="sng" dirty="0" err="1" smtClean="0">
                <a:latin typeface="+mn-lt"/>
              </a:rPr>
              <a:t>Дадаян</a:t>
            </a:r>
            <a:r>
              <a:rPr lang="ru-RU" sz="1300" b="1" i="1" u="sng" dirty="0" smtClean="0">
                <a:latin typeface="+mn-lt"/>
              </a:rPr>
              <a:t>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smtClean="0">
                <a:latin typeface="+mn-lt"/>
              </a:rPr>
              <a:t>Мичурин Кирилл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85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76 баллов</a:t>
            </a:r>
            <a:r>
              <a:rPr lang="ru-RU" sz="1300" dirty="0" smtClean="0">
                <a:latin typeface="+mn-lt"/>
              </a:rPr>
              <a:t> по математике – профильная </a:t>
            </a:r>
            <a:r>
              <a:rPr lang="ru-RU" sz="1300" b="1" i="1" u="sng" dirty="0" smtClean="0">
                <a:latin typeface="+mn-lt"/>
              </a:rPr>
              <a:t>(В.Ю. Агеева)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err="1" smtClean="0">
                <a:latin typeface="+mn-lt"/>
              </a:rPr>
              <a:t>Горбатенко</a:t>
            </a:r>
            <a:r>
              <a:rPr lang="ru-RU" sz="1300" b="1" u="sng" dirty="0" smtClean="0">
                <a:latin typeface="+mn-lt"/>
              </a:rPr>
              <a:t> Алёна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82 балла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err="1" smtClean="0">
                <a:latin typeface="+mn-lt"/>
              </a:rPr>
              <a:t>Супонева</a:t>
            </a:r>
            <a:r>
              <a:rPr lang="ru-RU" sz="1300" b="1" u="sng" dirty="0" smtClean="0">
                <a:latin typeface="+mn-lt"/>
              </a:rPr>
              <a:t> Евгения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82 балла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sz="1300" b="1" u="sng" dirty="0" err="1" smtClean="0">
                <a:latin typeface="+mn-lt"/>
              </a:rPr>
              <a:t>Жавненко</a:t>
            </a:r>
            <a:r>
              <a:rPr lang="ru-RU" sz="1300" b="1" u="sng" dirty="0" smtClean="0">
                <a:latin typeface="+mn-lt"/>
              </a:rPr>
              <a:t> Алёна</a:t>
            </a:r>
            <a:r>
              <a:rPr lang="ru-RU" sz="1300" dirty="0" smtClean="0">
                <a:latin typeface="+mn-lt"/>
              </a:rPr>
              <a:t> – </a:t>
            </a:r>
            <a:r>
              <a:rPr lang="ru-RU" sz="1300" b="1" u="sng" dirty="0" smtClean="0">
                <a:latin typeface="+mn-lt"/>
              </a:rPr>
              <a:t>80 баллов</a:t>
            </a:r>
            <a:r>
              <a:rPr lang="ru-RU" sz="1300" dirty="0" smtClean="0">
                <a:latin typeface="+mn-lt"/>
              </a:rPr>
              <a:t> по русскому языку </a:t>
            </a:r>
            <a:r>
              <a:rPr lang="ru-RU" sz="1300" b="1" i="1" u="sng" dirty="0" smtClean="0">
                <a:latin typeface="+mn-lt"/>
              </a:rPr>
              <a:t>(Ю.Н. Гаврилова)</a:t>
            </a:r>
            <a:r>
              <a:rPr lang="ru-RU" sz="1300" dirty="0" smtClean="0">
                <a:latin typeface="+mn-lt"/>
              </a:rPr>
              <a:t>, </a:t>
            </a:r>
            <a:r>
              <a:rPr lang="ru-RU" sz="1300" b="1" u="sng" dirty="0" smtClean="0">
                <a:latin typeface="+mn-lt"/>
              </a:rPr>
              <a:t>5 (18 баллов)</a:t>
            </a:r>
            <a:r>
              <a:rPr lang="ru-RU" sz="1300" dirty="0" smtClean="0">
                <a:latin typeface="+mn-lt"/>
              </a:rPr>
              <a:t> по математике – базовая </a:t>
            </a:r>
            <a:r>
              <a:rPr lang="ru-RU" sz="1300" b="1" i="1" u="sng" dirty="0" smtClean="0">
                <a:latin typeface="+mn-lt"/>
              </a:rPr>
              <a:t>(В.Ю. Агеева)</a:t>
            </a:r>
            <a:r>
              <a:rPr lang="ru-RU" sz="1300" dirty="0" smtClean="0">
                <a:latin typeface="+mn-lt"/>
              </a:rPr>
              <a:t>;</a:t>
            </a:r>
            <a:br>
              <a:rPr lang="ru-RU" sz="1300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 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Муниципальный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этап Всероссийской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олимпиады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3"/>
            <a:ext cx="5526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 </a:t>
            </a:r>
            <a:r>
              <a:rPr lang="ru-RU" sz="2400" b="1" dirty="0" smtClean="0"/>
              <a:t>19 октября 2019 </a:t>
            </a:r>
            <a:r>
              <a:rPr lang="ru-RU" sz="2400" b="1" dirty="0"/>
              <a:t>года </a:t>
            </a:r>
            <a:r>
              <a:rPr lang="ru-RU" sz="2400" b="1" dirty="0" smtClean="0"/>
              <a:t>в </a:t>
            </a:r>
            <a:r>
              <a:rPr lang="ru-RU" sz="2400" b="1" dirty="0"/>
              <a:t>городе Краснодаре </a:t>
            </a:r>
            <a:r>
              <a:rPr lang="ru-RU" sz="2400" b="1" dirty="0" smtClean="0"/>
              <a:t>начался </a:t>
            </a:r>
            <a:r>
              <a:rPr lang="ru-RU" sz="2400" b="1" dirty="0"/>
              <a:t>муниципальный этап Всероссийской олимпиады школьников.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Ученики </a:t>
            </a:r>
            <a:r>
              <a:rPr lang="ru-RU" sz="2400" b="1" dirty="0"/>
              <a:t>нашей школы </a:t>
            </a:r>
            <a:r>
              <a:rPr lang="ru-RU" sz="2400" b="1" dirty="0" smtClean="0"/>
              <a:t>примут  </a:t>
            </a:r>
            <a:r>
              <a:rPr lang="ru-RU" sz="2400" b="1" dirty="0"/>
              <a:t>в нём </a:t>
            </a:r>
            <a:r>
              <a:rPr lang="ru-RU" sz="2400" b="1" dirty="0" smtClean="0"/>
              <a:t> </a:t>
            </a:r>
            <a:r>
              <a:rPr lang="ru-RU" sz="2400" b="1" dirty="0"/>
              <a:t>участие. </a:t>
            </a:r>
            <a:endParaRPr lang="ru-RU" sz="2400" b="1" dirty="0" smtClean="0"/>
          </a:p>
        </p:txBody>
      </p:sp>
      <p:pic>
        <p:nvPicPr>
          <p:cNvPr id="5" name="Picture 2" descr="C:\Users\Александр\Desktop\Олимпиады\олимпиа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5933"/>
            <a:ext cx="2168624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Призёры муниципального этапа 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Всероссийской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олимпиады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школьников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2018 г.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5" name="Picture 2" descr="C:\Users\Александр\Desktop\Олимпиады\олимпиа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5933"/>
            <a:ext cx="2168624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92760"/>
              </p:ext>
            </p:extLst>
          </p:nvPr>
        </p:nvGraphicFramePr>
        <p:xfrm>
          <a:off x="1259633" y="2121950"/>
          <a:ext cx="5469144" cy="2949230"/>
        </p:xfrm>
        <a:graphic>
          <a:graphicData uri="http://schemas.openxmlformats.org/drawingml/2006/table">
            <a:tbl>
              <a:tblPr/>
              <a:tblGrid>
                <a:gridCol w="828463"/>
                <a:gridCol w="828463"/>
                <a:gridCol w="1079377"/>
                <a:gridCol w="1008112"/>
                <a:gridCol w="397900"/>
                <a:gridCol w="1326829"/>
              </a:tblGrid>
              <a:tr h="1024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Фамилия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Имя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Класс обучения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Статус диплома (победитель, призер, участник)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Пичуева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Анастасия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7б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Призёр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Деменко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Денис 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10б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Призёр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Коваленко 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Святогор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8в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Призёр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Иванов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Андрей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11б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Призёр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Призёры муниципального этапа 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Всероссийской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олимпиады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школьников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2019 г.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pic>
        <p:nvPicPr>
          <p:cNvPr id="5" name="Picture 2" descr="C:\Users\Александр\Desktop\Олимпиады\олимпиа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52736"/>
            <a:ext cx="1520552" cy="15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1641" y="2692908"/>
          <a:ext cx="6336704" cy="2032236"/>
        </p:xfrm>
        <a:graphic>
          <a:graphicData uri="http://schemas.openxmlformats.org/drawingml/2006/table">
            <a:tbl>
              <a:tblPr/>
              <a:tblGrid>
                <a:gridCol w="663143"/>
                <a:gridCol w="1252604"/>
                <a:gridCol w="1063068"/>
                <a:gridCol w="1073728"/>
                <a:gridCol w="844000"/>
                <a:gridCol w="1440161"/>
              </a:tblGrid>
              <a:tr h="162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Фамилия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обучения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Статус диплома (победитель, призер, участник)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Коваленко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Святогор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Всероссийская межрегиональная олимпиада </a:t>
            </a:r>
            <a:r>
              <a:rPr lang="ru-RU" sz="2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школьников и студентов по математике и криптографии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 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5878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2018 году ученик 9 «В» класса </a:t>
            </a:r>
            <a:r>
              <a:rPr lang="ru-RU" sz="2400" b="1" u="sng" dirty="0" smtClean="0"/>
              <a:t>Кирилл </a:t>
            </a:r>
            <a:r>
              <a:rPr lang="ru-RU" sz="2400" b="1" u="sng" dirty="0" err="1" smtClean="0"/>
              <a:t>Сизоненко</a:t>
            </a:r>
            <a:r>
              <a:rPr lang="ru-RU" sz="2400" b="1" dirty="0" smtClean="0"/>
              <a:t>, который набрал 80 баллов и стал победителем Всероссийской межрегиональной олимпиады школьников и студентов по математике и криптографии</a:t>
            </a:r>
            <a:r>
              <a:rPr lang="ru-RU" sz="2400" dirty="0" smtClean="0"/>
              <a:t>. Кирилл был награждён дипломом 1 степени.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Призёры регионального этапа 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Всероссийской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олимпиады школьников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2019 г.</a:t>
            </a:r>
            <a:br>
              <a:rPr lang="ru-RU" sz="3200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pic>
        <p:nvPicPr>
          <p:cNvPr id="5" name="Picture 2" descr="C:\Users\Александр\Desktop\Олимпиады\олимпиа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8720"/>
            <a:ext cx="1521701" cy="15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5" y="2564904"/>
          <a:ext cx="5832647" cy="2238248"/>
        </p:xfrm>
        <a:graphic>
          <a:graphicData uri="http://schemas.openxmlformats.org/drawingml/2006/table">
            <a:tbl>
              <a:tblPr/>
              <a:tblGrid>
                <a:gridCol w="544308"/>
                <a:gridCol w="973782"/>
                <a:gridCol w="1334544"/>
                <a:gridCol w="963789"/>
                <a:gridCol w="1008112"/>
                <a:gridCol w="1008112"/>
              </a:tblGrid>
              <a:tr h="1389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Фамилия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 обучения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Статус диплома (победитель, призер, участник)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Коваленко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Святогор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-63787"/>
            <a:ext cx="293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698659"/>
          <a:ext cx="6720407" cy="2264734"/>
        </p:xfrm>
        <a:graphic>
          <a:graphicData uri="http://schemas.openxmlformats.org/drawingml/2006/table">
            <a:tbl>
              <a:tblPr/>
              <a:tblGrid>
                <a:gridCol w="491638"/>
                <a:gridCol w="491638"/>
                <a:gridCol w="1033388"/>
                <a:gridCol w="959574"/>
                <a:gridCol w="1495337"/>
                <a:gridCol w="808454"/>
                <a:gridCol w="1440378"/>
              </a:tblGrid>
              <a:tr h="1213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Фамилия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обучения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Статус диплома (победитель, призер, участник)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Коваленко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Святогор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Владимирович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призёр,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0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 степени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28" marR="1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691680" y="-819472"/>
            <a:ext cx="627158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НАУЧНО – ПРАКТИЧЕСКИЕ КОНФЕРЕНЦИИ УЧАЩИХСЯ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7638C"/>
                </a:solidFill>
                <a:effectLst/>
                <a:ea typeface="Times New Roman" pitchFamily="18" charset="0"/>
                <a:cs typeface="Times New Roman" pitchFamily="18" charset="0"/>
              </a:rPr>
              <a:t>Всероссийский конкурс научно-исследовательских работ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7638C"/>
                </a:solidFill>
                <a:effectLst/>
                <a:ea typeface="Times New Roman" pitchFamily="18" charset="0"/>
                <a:cs typeface="Times New Roman" pitchFamily="18" charset="0"/>
              </a:rPr>
              <a:t> имени Д. И. Менделеева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1 призёр федерального конкурса: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Муниципальный этап краевой научно-практической конференции «Эврика»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latin typeface="+mn-lt"/>
              </a:rPr>
              <a:t>2018 год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</a:t>
            </a:r>
            <a:r>
              <a:rPr lang="ru-RU" sz="2700" b="1" dirty="0" err="1" smtClean="0">
                <a:solidFill>
                  <a:srgbClr val="0070C0"/>
                </a:solidFill>
                <a:latin typeface="+mn-lt"/>
              </a:rPr>
              <a:t>Максен</a:t>
            </a:r>
            <a:r>
              <a:rPr lang="ru-RU" sz="2700" b="1" dirty="0" smtClean="0">
                <a:solidFill>
                  <a:srgbClr val="0070C0"/>
                </a:solidFill>
                <a:latin typeface="+mn-lt"/>
              </a:rPr>
              <a:t> Юлия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, ученица 10б класса, – участница конференции «Эврика» </a:t>
            </a:r>
            <a:br>
              <a:rPr lang="ru-RU" sz="2700" dirty="0" smtClean="0">
                <a:solidFill>
                  <a:srgbClr val="0070C0"/>
                </a:solidFill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2019 год</a:t>
            </a:r>
            <a:r>
              <a:rPr lang="ru-RU" sz="2700" dirty="0" smtClean="0">
                <a:latin typeface="+mn-lt"/>
              </a:rPr>
              <a:t> </a:t>
            </a:r>
            <a:br>
              <a:rPr lang="ru-RU" sz="2700" dirty="0" smtClean="0">
                <a:latin typeface="+mn-lt"/>
              </a:rPr>
            </a:br>
            <a:r>
              <a:rPr lang="ru-RU" sz="2700" b="1" dirty="0" smtClean="0">
                <a:solidFill>
                  <a:srgbClr val="00B050"/>
                </a:solidFill>
                <a:latin typeface="+mn-lt"/>
              </a:rPr>
              <a:t>Коваленко </a:t>
            </a:r>
            <a:r>
              <a:rPr lang="ru-RU" sz="2700" b="1" dirty="0" err="1" smtClean="0">
                <a:solidFill>
                  <a:srgbClr val="00B050"/>
                </a:solidFill>
                <a:latin typeface="+mn-lt"/>
              </a:rPr>
              <a:t>Святогор</a:t>
            </a:r>
            <a:r>
              <a:rPr lang="ru-RU" sz="2700" dirty="0" smtClean="0">
                <a:solidFill>
                  <a:srgbClr val="00B050"/>
                </a:solidFill>
                <a:latin typeface="+mn-lt"/>
              </a:rPr>
              <a:t>, ученик 9 в класса, – победитель конференции «Эврика» по биологии  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fontAlgn="base" hangingPunct="0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2018 год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III муниципальная научно-практическая конференция по </a:t>
            </a:r>
            <a:r>
              <a:rPr lang="ru-RU" sz="2000" dirty="0" err="1" smtClean="0">
                <a:solidFill>
                  <a:srgbClr val="FF0000"/>
                </a:solidFill>
                <a:latin typeface="+mn-lt"/>
              </a:rPr>
              <a:t>кубановедению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среди учащихся общеобразовательных организаций города Краснодара «Где казак, там и слава», посвященная 75-летию освобождения Краснодарского края от немецко-фашистских захватчиков и 225–</a:t>
            </a:r>
            <a:r>
              <a:rPr lang="ru-RU" sz="2000" dirty="0" err="1" smtClean="0">
                <a:solidFill>
                  <a:srgbClr val="FF0000"/>
                </a:solidFill>
                <a:latin typeface="+mn-lt"/>
              </a:rPr>
              <a:t>летию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основания города </a:t>
            </a:r>
            <a:r>
              <a:rPr lang="ru-RU" sz="2000" dirty="0" err="1" smtClean="0">
                <a:solidFill>
                  <a:srgbClr val="FF0000"/>
                </a:solidFill>
                <a:latin typeface="+mn-lt"/>
              </a:rPr>
              <a:t>Екатеринодара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черноморскими казаками.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Работа ученицы 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Боровик Дарьи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о жизни и творчестве кубанского поэта-фронтовика К.А. </a:t>
            </a:r>
            <a:r>
              <a:rPr lang="ru-RU" sz="2400" dirty="0" err="1" smtClean="0">
                <a:solidFill>
                  <a:srgbClr val="0070C0"/>
                </a:solidFill>
                <a:latin typeface="+mn-lt"/>
              </a:rPr>
              <a:t>Обойщикова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заняла почетное III место. 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772816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4 ученика школы стали победителями международного чемпионата по </a:t>
            </a:r>
            <a:r>
              <a:rPr lang="ru-RU" sz="2400" dirty="0" err="1" smtClean="0"/>
              <a:t>тхэквондо</a:t>
            </a:r>
            <a:r>
              <a:rPr lang="ru-RU" sz="2400" dirty="0" smtClean="0"/>
              <a:t> «</a:t>
            </a:r>
            <a:r>
              <a:rPr lang="en-US" sz="2400" dirty="0" smtClean="0"/>
              <a:t>Moscow Open</a:t>
            </a:r>
            <a:r>
              <a:rPr lang="ru-RU" sz="2400" dirty="0" smtClean="0"/>
              <a:t>-</a:t>
            </a:r>
            <a:r>
              <a:rPr lang="en-US" sz="2400" dirty="0" smtClean="0"/>
              <a:t>Seven </a:t>
            </a:r>
            <a:r>
              <a:rPr lang="en-US" sz="2400" dirty="0" err="1" smtClean="0"/>
              <a:t>Hils</a:t>
            </a:r>
            <a:r>
              <a:rPr lang="ru-RU" sz="2400" dirty="0" smtClean="0"/>
              <a:t>» </a:t>
            </a:r>
            <a:r>
              <a:rPr lang="ru-RU" sz="2400" b="1" dirty="0" smtClean="0"/>
              <a:t>(Артюхов Денис, Колосова Елизавета, Кулагин Ярослав, </a:t>
            </a:r>
            <a:r>
              <a:rPr lang="ru-RU" sz="2400" b="1" dirty="0" err="1" smtClean="0"/>
              <a:t>Кизильбашев</a:t>
            </a:r>
            <a:r>
              <a:rPr lang="ru-RU" sz="2400" b="1" dirty="0" smtClean="0"/>
              <a:t> Иван)</a:t>
            </a:r>
          </a:p>
          <a:p>
            <a:pPr algn="ctr"/>
            <a:r>
              <a:rPr lang="ru-RU" sz="2400" dirty="0" smtClean="0"/>
              <a:t> в г. Москве (2018) – учитель Артюхов А.И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869560" cy="37444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5 учеников школы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3 сотрудника</a:t>
            </a: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(Старикова В.В., Сухорукова Т.А., Андросов В.Я.) </a:t>
            </a:r>
            <a:br>
              <a:rPr lang="ru-RU" sz="20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стали активными участниками Всероссийского «</a:t>
            </a:r>
            <a:r>
              <a:rPr lang="ru-RU" sz="2800" b="1" dirty="0" smtClean="0">
                <a:latin typeface="+mn-lt"/>
              </a:rPr>
              <a:t>Фестиваля бизнес – проектов подрастающего поколения»</a:t>
            </a:r>
            <a:r>
              <a:rPr lang="ru-RU" sz="2800" dirty="0" smtClean="0">
                <a:latin typeface="+mn-lt"/>
              </a:rPr>
              <a:t> с использованием гранта Президента РФ на развитие гражданского общества, предоставленного Фондом президентских грантов.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Поздравляем учителей, 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59 выпускников</a:t>
            </a: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 11-х классов и их родителей с высокими результатами </a:t>
            </a:r>
            <a:r>
              <a:rPr lang="ru-RU" sz="2700" b="1" i="1" u="sng" dirty="0" smtClean="0">
                <a:solidFill>
                  <a:srgbClr val="FF0000"/>
                </a:solidFill>
                <a:latin typeface="+mn-lt"/>
              </a:rPr>
              <a:t>ЕГЭ – 2019:</a:t>
            </a:r>
            <a:r>
              <a:rPr lang="ru-RU" sz="1600" b="1" i="1" u="sng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i="1" u="sng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600" b="1" u="sng" dirty="0" smtClean="0">
                <a:latin typeface="+mn-lt"/>
              </a:rPr>
              <a:t>Истомин Василий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80 баллов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, </a:t>
            </a:r>
            <a:r>
              <a:rPr lang="ru-RU" sz="1600" b="1" u="sng" dirty="0" smtClean="0">
                <a:latin typeface="+mn-lt"/>
              </a:rPr>
              <a:t>73 балла</a:t>
            </a:r>
            <a:r>
              <a:rPr lang="ru-RU" sz="1600" dirty="0" smtClean="0">
                <a:latin typeface="+mn-lt"/>
              </a:rPr>
              <a:t> по английскому языку </a:t>
            </a:r>
            <a:r>
              <a:rPr lang="ru-RU" sz="1600" b="1" i="1" u="sng" dirty="0" smtClean="0">
                <a:latin typeface="+mn-lt"/>
              </a:rPr>
              <a:t>(И.Б. Молчанова)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err="1" smtClean="0">
                <a:latin typeface="+mn-lt"/>
              </a:rPr>
              <a:t>Пицун</a:t>
            </a:r>
            <a:r>
              <a:rPr lang="ru-RU" sz="1600" b="1" u="sng" dirty="0" smtClean="0">
                <a:latin typeface="+mn-lt"/>
              </a:rPr>
              <a:t> Диана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78 баллов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err="1" smtClean="0">
                <a:latin typeface="+mn-lt"/>
              </a:rPr>
              <a:t>Слабинская</a:t>
            </a:r>
            <a:r>
              <a:rPr lang="ru-RU" sz="1600" b="1" u="sng" dirty="0" smtClean="0">
                <a:latin typeface="+mn-lt"/>
              </a:rPr>
              <a:t> Александра </a:t>
            </a:r>
            <a:r>
              <a:rPr lang="ru-RU" sz="1600" dirty="0" smtClean="0">
                <a:latin typeface="+mn-lt"/>
              </a:rPr>
              <a:t>- </a:t>
            </a:r>
            <a:r>
              <a:rPr lang="ru-RU" sz="1600" b="1" u="sng" dirty="0" smtClean="0">
                <a:latin typeface="+mn-lt"/>
              </a:rPr>
              <a:t>78 баллов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Толмачёв Константин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76 баллов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Ванюхин Евгений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73 балла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Верещагина Александра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72 балла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, </a:t>
            </a:r>
            <a:r>
              <a:rPr lang="ru-RU" sz="1600" b="1" u="sng" dirty="0" smtClean="0">
                <a:latin typeface="+mn-lt"/>
              </a:rPr>
              <a:t>70 баллов</a:t>
            </a:r>
            <a:r>
              <a:rPr lang="ru-RU" sz="1600" dirty="0" smtClean="0">
                <a:latin typeface="+mn-lt"/>
              </a:rPr>
              <a:t> по математике – профильная </a:t>
            </a:r>
            <a:r>
              <a:rPr lang="ru-RU" sz="1600" b="1" i="1" u="sng" dirty="0" smtClean="0">
                <a:latin typeface="+mn-lt"/>
              </a:rPr>
              <a:t>(В.Ю. Агеева)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err="1" smtClean="0">
                <a:latin typeface="+mn-lt"/>
              </a:rPr>
              <a:t>Деркач</a:t>
            </a:r>
            <a:r>
              <a:rPr lang="ru-RU" sz="1600" b="1" u="sng" dirty="0" smtClean="0">
                <a:latin typeface="+mn-lt"/>
              </a:rPr>
              <a:t> Илья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72 балла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err="1" smtClean="0">
                <a:latin typeface="+mn-lt"/>
              </a:rPr>
              <a:t>Дышкант</a:t>
            </a:r>
            <a:r>
              <a:rPr lang="ru-RU" sz="1600" b="1" u="sng" dirty="0" smtClean="0">
                <a:latin typeface="+mn-lt"/>
              </a:rPr>
              <a:t> Семён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72 балла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err="1" smtClean="0">
                <a:latin typeface="+mn-lt"/>
              </a:rPr>
              <a:t>Мурзина</a:t>
            </a:r>
            <a:r>
              <a:rPr lang="ru-RU" sz="1600" b="1" u="sng" dirty="0" smtClean="0">
                <a:latin typeface="+mn-lt"/>
              </a:rPr>
              <a:t> Ксения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72 балла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Бабенко Валерия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71 балл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, </a:t>
            </a:r>
            <a:r>
              <a:rPr lang="ru-RU" sz="1600" b="1" u="sng" dirty="0" smtClean="0">
                <a:latin typeface="+mn-lt"/>
              </a:rPr>
              <a:t>71 балл</a:t>
            </a:r>
            <a:r>
              <a:rPr lang="ru-RU" sz="1600" dirty="0" smtClean="0">
                <a:latin typeface="+mn-lt"/>
              </a:rPr>
              <a:t> по химии </a:t>
            </a:r>
            <a:r>
              <a:rPr lang="ru-RU" sz="1600" b="1" i="1" u="sng" dirty="0" smtClean="0">
                <a:latin typeface="+mn-lt"/>
              </a:rPr>
              <a:t>(К.В. </a:t>
            </a:r>
            <a:r>
              <a:rPr lang="ru-RU" sz="1600" b="1" i="1" u="sng" dirty="0" err="1" smtClean="0">
                <a:latin typeface="+mn-lt"/>
              </a:rPr>
              <a:t>Золаева</a:t>
            </a:r>
            <a:r>
              <a:rPr lang="ru-RU" sz="1600" b="1" i="1" u="sng" dirty="0" smtClean="0">
                <a:latin typeface="+mn-lt"/>
              </a:rPr>
              <a:t>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err="1" smtClean="0">
                <a:latin typeface="+mn-lt"/>
              </a:rPr>
              <a:t>Дадаян</a:t>
            </a:r>
            <a:r>
              <a:rPr lang="ru-RU" sz="1600" b="1" u="sng" dirty="0" smtClean="0">
                <a:latin typeface="+mn-lt"/>
              </a:rPr>
              <a:t> </a:t>
            </a:r>
            <a:r>
              <a:rPr lang="ru-RU" sz="1600" b="1" u="sng" dirty="0" err="1" smtClean="0">
                <a:latin typeface="+mn-lt"/>
              </a:rPr>
              <a:t>Ромелла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70 баллов</a:t>
            </a:r>
            <a:r>
              <a:rPr lang="ru-RU" sz="1600" dirty="0" smtClean="0">
                <a:latin typeface="+mn-lt"/>
              </a:rPr>
              <a:t> по русскому языку </a:t>
            </a:r>
            <a:r>
              <a:rPr lang="ru-RU" sz="1600" b="1" i="1" u="sng" dirty="0" smtClean="0">
                <a:latin typeface="+mn-lt"/>
              </a:rPr>
              <a:t>(Ю.Н. Гаврилова)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Рындина Анастасия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70 баллов</a:t>
            </a:r>
            <a:r>
              <a:rPr lang="ru-RU" sz="1600" dirty="0" smtClean="0">
                <a:latin typeface="+mn-lt"/>
              </a:rPr>
              <a:t> по математике – профильная </a:t>
            </a:r>
            <a:r>
              <a:rPr lang="ru-RU" sz="1600" b="1" i="1" u="sng" dirty="0" smtClean="0">
                <a:latin typeface="+mn-lt"/>
              </a:rPr>
              <a:t>(В.Ю. Агеева)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Шишков </a:t>
            </a:r>
            <a:r>
              <a:rPr lang="ru-RU" sz="1600" b="1" u="sng" dirty="0" err="1" smtClean="0">
                <a:latin typeface="+mn-lt"/>
              </a:rPr>
              <a:t>Кирил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5 (18 баллов)</a:t>
            </a:r>
            <a:r>
              <a:rPr lang="ru-RU" sz="1600" dirty="0" smtClean="0">
                <a:latin typeface="+mn-lt"/>
              </a:rPr>
              <a:t> по математике – базовая </a:t>
            </a:r>
            <a:r>
              <a:rPr lang="ru-RU" sz="1600" b="1" i="1" u="sng" dirty="0" smtClean="0">
                <a:latin typeface="+mn-lt"/>
              </a:rPr>
              <a:t>(В.Ю. Агеева)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Демьянова Валерия </a:t>
            </a:r>
            <a:r>
              <a:rPr lang="ru-RU" sz="1600" dirty="0" smtClean="0">
                <a:latin typeface="+mn-lt"/>
              </a:rPr>
              <a:t>– </a:t>
            </a:r>
            <a:r>
              <a:rPr lang="ru-RU" sz="1600" b="1" u="sng" dirty="0" smtClean="0">
                <a:latin typeface="+mn-lt"/>
              </a:rPr>
              <a:t>71 балл</a:t>
            </a:r>
            <a:r>
              <a:rPr lang="ru-RU" sz="1600" dirty="0" smtClean="0">
                <a:latin typeface="+mn-lt"/>
              </a:rPr>
              <a:t> по обществознанию </a:t>
            </a:r>
            <a:r>
              <a:rPr lang="ru-RU" sz="1600" b="1" i="1" u="sng" dirty="0" smtClean="0">
                <a:latin typeface="+mn-lt"/>
              </a:rPr>
              <a:t>(В.В. Старикова)</a:t>
            </a:r>
            <a:r>
              <a:rPr lang="ru-RU" sz="1600" dirty="0" smtClean="0">
                <a:latin typeface="+mn-lt"/>
              </a:rPr>
              <a:t>;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err="1" smtClean="0">
                <a:latin typeface="+mn-lt"/>
              </a:rPr>
              <a:t>Хардиков</a:t>
            </a:r>
            <a:r>
              <a:rPr lang="ru-RU" sz="1600" b="1" u="sng" dirty="0" smtClean="0">
                <a:latin typeface="+mn-lt"/>
              </a:rPr>
              <a:t> Дмитрий</a:t>
            </a:r>
            <a:r>
              <a:rPr lang="ru-RU" sz="1600" dirty="0" smtClean="0">
                <a:latin typeface="+mn-lt"/>
              </a:rPr>
              <a:t> – </a:t>
            </a:r>
            <a:r>
              <a:rPr lang="ru-RU" sz="1600" b="1" u="sng" dirty="0" smtClean="0">
                <a:latin typeface="+mn-lt"/>
              </a:rPr>
              <a:t>71 балл</a:t>
            </a:r>
            <a:r>
              <a:rPr lang="ru-RU" sz="1600" dirty="0" smtClean="0">
                <a:latin typeface="+mn-lt"/>
              </a:rPr>
              <a:t> по истории </a:t>
            </a:r>
            <a:r>
              <a:rPr lang="ru-RU" sz="1600" b="1" i="1" u="sng" dirty="0" smtClean="0">
                <a:latin typeface="+mn-lt"/>
              </a:rPr>
              <a:t>(В.В. Старикова)</a:t>
            </a:r>
            <a:r>
              <a:rPr lang="ru-RU" sz="1600" dirty="0" smtClean="0">
                <a:latin typeface="+mn-lt"/>
              </a:rPr>
              <a:t>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 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704856" cy="3816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59632" y="491550"/>
            <a:ext cx="6725824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2019 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Команда обучающихся МАОУ СОШ № 17 получила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диплом 3 степени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окружного военно-исторического фестиваля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«Хроники Отечества как история подлинного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патриотизма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 теме: «Великие сражения России»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dirty="0" smtClean="0">
                <a:solidFill>
                  <a:srgbClr val="FF0000"/>
                </a:solidFill>
              </a:rPr>
              <a:t>СПАСИБО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за внимание!</a:t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85584" cy="4680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ОГЭ – 2019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Получили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аттестаты с отличием: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dirty="0" smtClean="0"/>
              <a:t>1.Гавриленко Александр;</a:t>
            </a:r>
            <a:br>
              <a:rPr lang="ru-RU" sz="2700" dirty="0" smtClean="0"/>
            </a:br>
            <a:r>
              <a:rPr lang="ru-RU" sz="2700" dirty="0" smtClean="0"/>
              <a:t>2. Боровик Дарья;</a:t>
            </a:r>
            <a:br>
              <a:rPr lang="ru-RU" sz="2700" dirty="0" smtClean="0"/>
            </a:br>
            <a:r>
              <a:rPr lang="ru-RU" sz="2700" dirty="0" smtClean="0"/>
              <a:t>3. </a:t>
            </a:r>
            <a:r>
              <a:rPr lang="ru-RU" sz="2700" dirty="0" err="1" smtClean="0"/>
              <a:t>Штефан</a:t>
            </a:r>
            <a:r>
              <a:rPr lang="ru-RU" sz="2700" dirty="0" smtClean="0"/>
              <a:t> Маргарита;</a:t>
            </a:r>
            <a:br>
              <a:rPr lang="ru-RU" sz="2700" dirty="0" smtClean="0"/>
            </a:br>
            <a:r>
              <a:rPr lang="ru-RU" sz="2700" dirty="0" smtClean="0"/>
              <a:t>4. </a:t>
            </a:r>
            <a:r>
              <a:rPr lang="ru-RU" sz="2700" dirty="0" err="1" smtClean="0"/>
              <a:t>Абдулалиева</a:t>
            </a:r>
            <a:r>
              <a:rPr lang="ru-RU" sz="2700" dirty="0" smtClean="0"/>
              <a:t> Амина;</a:t>
            </a:r>
            <a:br>
              <a:rPr lang="ru-RU" sz="2700" dirty="0" smtClean="0"/>
            </a:br>
            <a:r>
              <a:rPr lang="ru-RU" sz="2700" dirty="0" smtClean="0"/>
              <a:t>5. Демидова Злата;</a:t>
            </a:r>
            <a:br>
              <a:rPr lang="ru-RU" sz="2700" dirty="0" smtClean="0"/>
            </a:br>
            <a:r>
              <a:rPr lang="ru-RU" sz="2700" dirty="0" smtClean="0"/>
              <a:t>6. Иванова Александра;</a:t>
            </a:r>
            <a:br>
              <a:rPr lang="ru-RU" sz="2700" dirty="0" smtClean="0"/>
            </a:br>
            <a:r>
              <a:rPr lang="ru-RU" sz="2700" dirty="0" smtClean="0"/>
              <a:t>7. Исмагилова Ольга;</a:t>
            </a:r>
            <a:br>
              <a:rPr lang="ru-RU" sz="2700" dirty="0" smtClean="0"/>
            </a:br>
            <a:r>
              <a:rPr lang="ru-RU" sz="2700" dirty="0" smtClean="0"/>
              <a:t>8. Коваленко Святогор.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15366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  <a:hlinkClick r:id="rId2"/>
              </a:rPr>
              <a:t>Всероссийский конкурс профессионального мастерства педагогических работников, приуроченный к 130-летию рождения А.С. Макаренко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Учитель географии    </a:t>
            </a:r>
            <a:r>
              <a:rPr lang="ru-RU" sz="3600" b="1" dirty="0" smtClean="0">
                <a:latin typeface="+mn-lt"/>
              </a:rPr>
              <a:t>Греховодова С.А.</a:t>
            </a:r>
            <a:r>
              <a:rPr lang="ru-RU" sz="3600" dirty="0" smtClean="0">
                <a:latin typeface="+mn-lt"/>
              </a:rPr>
              <a:t> в 2018 году стала победителем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регионального этапа этого конкурса.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  <a:latin typeface="+mn-lt"/>
              </a:rPr>
              <a:t>Всероссийский конкурс «Учитель здоровья – 2018»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dirty="0" smtClean="0">
                <a:latin typeface="+mn-lt"/>
              </a:rPr>
              <a:t>Учитель русского языка и литературы </a:t>
            </a:r>
            <a:r>
              <a:rPr lang="ru-RU" sz="3600" b="1" dirty="0" err="1" smtClean="0">
                <a:latin typeface="+mn-lt"/>
              </a:rPr>
              <a:t>Скрипко</a:t>
            </a:r>
            <a:r>
              <a:rPr lang="ru-RU" sz="3600" b="1" dirty="0" smtClean="0">
                <a:latin typeface="+mn-lt"/>
              </a:rPr>
              <a:t> Е.В.</a:t>
            </a:r>
            <a:r>
              <a:rPr lang="ru-RU" sz="3600" dirty="0" smtClean="0">
                <a:latin typeface="+mn-lt"/>
              </a:rPr>
              <a:t> в 2018 году стала лауреатом муниципального этапа этого конкурса.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13576" cy="5805264"/>
          </a:xfrm>
        </p:spPr>
        <p:txBody>
          <a:bodyPr>
            <a:normAutofit/>
          </a:bodyPr>
          <a:lstStyle/>
          <a:p>
            <a:r>
              <a:rPr lang="ru-RU" sz="2700" b="1" u="sng" dirty="0" smtClean="0">
                <a:solidFill>
                  <a:srgbClr val="FF0000"/>
                </a:solidFill>
                <a:latin typeface="+mn-lt"/>
              </a:rPr>
              <a:t>«Всероссийская книжная летопись» </a:t>
            </a:r>
            <a:br>
              <a:rPr lang="ru-RU" sz="2700" b="1" u="sng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u="sng" dirty="0" smtClean="0">
                <a:solidFill>
                  <a:srgbClr val="FF0000"/>
                </a:solidFill>
                <a:latin typeface="+mn-lt"/>
              </a:rPr>
              <a:t>в номинации «Летопись класса»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Учитель русского языка и литературы </a:t>
            </a:r>
            <a:r>
              <a:rPr lang="ru-RU" sz="2000" b="1" dirty="0" smtClean="0">
                <a:latin typeface="+mn-lt"/>
              </a:rPr>
              <a:t>Скрипко Е.В., классный руководитель 7 «В» класса,   </a:t>
            </a:r>
            <a:r>
              <a:rPr lang="ru-RU" sz="2000" dirty="0" smtClean="0">
                <a:latin typeface="+mn-lt"/>
              </a:rPr>
              <a:t> в 2019 году в соавторстве с председателем родительского комитета Волковой </a:t>
            </a:r>
            <a:r>
              <a:rPr lang="ru-RU" sz="2000" dirty="0" smtClean="0">
                <a:latin typeface="+mn-lt"/>
              </a:rPr>
              <a:t>И.С. </a:t>
            </a:r>
            <a:r>
              <a:rPr lang="ru-RU" sz="2000" dirty="0" smtClean="0">
                <a:latin typeface="+mn-lt"/>
              </a:rPr>
              <a:t>и учащихся 6 «В» класса приняли участие в этом общероссийском проекте и выпустили книгу в столичном издательстве «Живая классика» под названием «Летопись 6 «В» класса».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s://i.mycdn.me/i?r=AyH4iRPQ2q0otWIFepML2LxRdPTaPDu2iYh_etMZJNLr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829" y="4005064"/>
            <a:ext cx="3432381" cy="257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13576" cy="4752528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FF0000"/>
                </a:solidFill>
                <a:latin typeface="+mn-lt"/>
              </a:rPr>
              <a:t>Краснодарский педагогический марафон, на котором учителя </a:t>
            </a: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u="sng" dirty="0" smtClean="0">
                <a:solidFill>
                  <a:srgbClr val="FF0000"/>
                </a:solidFill>
                <a:latin typeface="+mn-lt"/>
              </a:rPr>
              <a:t>МАОУ СОШ № 17 делились своим педагогическим опытом и провели мастер –класс для коллег из других школ города Краснодара: </a:t>
            </a: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XIV</a:t>
            </a:r>
            <a:r>
              <a:rPr lang="ru-RU" sz="2200" b="1" dirty="0" smtClean="0">
                <a:latin typeface="+mn-lt"/>
              </a:rPr>
              <a:t> марафон   – 2017 – 10 учителей – участников марафона; </a:t>
            </a:r>
            <a:br>
              <a:rPr lang="ru-RU" sz="2200" b="1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XV </a:t>
            </a:r>
            <a:r>
              <a:rPr lang="ru-RU" sz="2200" b="1" dirty="0" smtClean="0">
                <a:latin typeface="+mn-lt"/>
              </a:rPr>
              <a:t>марафон    – 2018 – 15 учителей – участников марафона;</a:t>
            </a:r>
            <a:br>
              <a:rPr lang="ru-RU" sz="2200" b="1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XVI </a:t>
            </a:r>
            <a:r>
              <a:rPr lang="ru-RU" sz="2200" b="1" dirty="0" smtClean="0">
                <a:latin typeface="+mn-lt"/>
              </a:rPr>
              <a:t>марафон – 2019 – 13 учителей – участников марафона.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 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797</Words>
  <Application>Microsoft Office PowerPoint</Application>
  <PresentationFormat>Экран (4:3)</PresentationFormat>
  <Paragraphs>252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    Работа в нашей школе  строится под девизом:   «МАОУ СОШ № 17 – школа территории успеха». </vt:lpstr>
      <vt:lpstr>    Поздравляем учителей, 59 выпускников 11-х классов и их родителей с высокими результатами ЕГЭ – 2019:   Елисеев Андрей (медаль «За особые успехи в учении», аттестат особого образца) – 91 балл по русскому языку (Ю.Н. Гаврилова), 86 баллов по математике – профильная (В.Ю. Агеева), 88 баллов по информатике и ИКТ (О.И. Дадаян);  Слесаренок Кирилл (медаль «За особые успехи в учении», аттестат особого образца) – 84 балла по математике – профильная (В.Ю. Агеева), 82 балла по русскому языку (Ю.Н. Гаврилова), 94 балла по информатике и ИКТ (О.И. Дадаян), 58 баллов по физике (М.С. Акопян); Панская Анастасия (медаль «За особые успехи в учении», аттестат особого образца) – 98 баллов по русскому языку (Ю.Н. Гаврилова), 70 баллов по математике – профильная (В.Ю. Агеева), 59 баллов по биологии (А.Д. Ишкова); Батищева Дарья – (медаль «За особые успехи в учении», аттестат особого образца) – 87 баллов по русскому языку (Ю.Н. Гаврилова), 76 баллов по математике – профильная (В.Ю. Агеева), 56 баллов по обществознанию (И.В. Слесаренок); Гвоздева Алина – 87 баллов по русскому языку (Ю.Н. Гаврилова); 5 (18 баллов) по математике – базовая (В.Ю. Агеева); Гудков Максим – 87 баллов по русскому языку (Ю.Н. Гаврилова), 79 баллов по химии (К.В. Золаева); Кульпа Алёна – 87 баллов по русскому языку (Ю.Н. Гаврилова); Павленко Данил – 87 баллов по русскому языку (Ю.Н. Гаврилова), 81 балл по информатике и ИКТ  (О.И. Дадаян); Мичурин Кирилл – 85 баллов по русскому языку (Ю.Н. Гаврилова), 76 баллов по математике – профильная (В.Ю. Агеева); Горбатенко Алёна – 82 балла по русскому языку (Ю.Н. Гаврилова); Супонева Евгения – 82 балла по русскому языку (Ю.Н. Гаврилова); Жавненко Алёна – 80 баллов по русскому языку (Ю.Н. Гаврилова), 5 (18 баллов) по математике – базовая (В.Ю. Агеева);    </vt:lpstr>
      <vt:lpstr>    Поздравляем учителей, 59 выпускников 11-х классов и их родителей с высокими результатами ЕГЭ – 2019:   Истомин Василий – 80 баллов по русскому языку (Ю.Н. Гаврилова), 73 балла по английскому языку (И.Б. Молчанова); Пицун Диана – 78 баллов по русскому языку (Ю.Н. Гаврилова); Слабинская Александра - 78 баллов по русскому языку (Ю.Н. Гаврилова); Толмачёв Константин – 76 баллов по русскому языку (Ю.Н. Гаврилова); Ванюхин Евгений – 73 балла по русскому языку (Ю.Н. Гаврилова); Верещагина Александра – 72 балла по русскому языку (Ю.Н. Гаврилова), 70 баллов по математике – профильная (В.Ю. Агеева); Деркач Илья – 72 балла по русскому языку (Ю.Н. Гаврилова); Дышкант Семён – 72 балла по русскому языку (Ю.Н. Гаврилова); Мурзина Ксения – 72 балла по русскому языку (Ю.Н. Гаврилова); Бабенко Валерия – 71 балл по русскому языку (Ю.Н. Гаврилова), 71 балл по химии (К.В. Золаева); Дадаян Ромелла – 70 баллов по русскому языку (Ю.Н. Гаврилова); Рындина Анастасия – 70 баллов по математике – профильная (В.Ю. Агеева); Шишков Кирил – 5 (18 баллов) по математике – базовая (В.Ю. Агеева); Демьянова Валерия – 71 балл по обществознанию (В.В. Старикова); Хардиков Дмитрий – 71 балл по истории (В.В. Старикова).       </vt:lpstr>
      <vt:lpstr>ОГЭ – 2019 Получили аттестаты с отличием: 1.Гавриленко Александр; 2. Боровик Дарья; 3. Штефан Маргарита; 4. Абдулалиева Амина; 5. Демидова Злата; 6. Иванова Александра; 7. Исмагилова Ольга; 8. Коваленко Святогор.</vt:lpstr>
      <vt:lpstr>Всероссийский конкурс профессионального мастерства педагогических работников, приуроченный к 130-летию рождения А.С. Макаренко Учитель географии    Греховодова С.А. в 2018 году стала победителем  регионального этапа этого конкурса.  </vt:lpstr>
      <vt:lpstr> Всероссийский конкурс «Учитель здоровья – 2018»    Учитель русского языка и литературы Скрипко Е.В. в 2018 году стала лауреатом муниципального этапа этого конкурса.    </vt:lpstr>
      <vt:lpstr>«Всероссийская книжная летопись»  в номинации «Летопись класса» Учитель русского языка и литературы Скрипко Е.В., классный руководитель 7 «В» класса,    в 2019 году в соавторстве с председателем родительского комитета Волковой И.С. и учащихся 6 «В» класса приняли участие в этом общероссийском проекте и выпустили книгу в столичном издательстве «Живая классика» под названием «Летопись 6 «В» класса».    </vt:lpstr>
      <vt:lpstr>Краснодарский педагогический марафон, на котором учителя  МАОУ СОШ № 17 делились своим педагогическим опытом и провели мастер –класс для коллег из других школ города Краснодара:    XIV марафон   – 2017 – 10 учителей – участников марафона;  XV марафон    – 2018 – 15 учителей – участников марафона; XVI марафон – 2019 – 13 учителей – участников марафона.   </vt:lpstr>
      <vt:lpstr> Конкурс педагогического мастерства   «Учительские весны»    2017 – 6 учителей – участников конкурса;  2018 – 8 учителей – участников конкурса, учитель истории и обществознания   В.В. Старикова – победитель конкурса.  2019 – 9 учителей – участников конкурса, 2 победителя учитель истории и обществознания   В.В. Старикова  и учитель английского языка К.В. Кислухина   </vt:lpstr>
      <vt:lpstr>Любимой школы юбилей</vt:lpstr>
      <vt:lpstr>Работа казачьих классов. Воспитание любви к родному краю</vt:lpstr>
      <vt:lpstr>Организация работы в  казачьих классах. Цель: воспитание любви к родному краю.</vt:lpstr>
      <vt:lpstr>Прием в казачата 1 «К»  класса в Краснодарском государственном историко – археологическом музее  им. Е.Д. Фелицына 25.10.2019 с участием представителей казачества и РПШ</vt:lpstr>
      <vt:lpstr>Прием в казачата 1 «К»  класса в Краснодарском государственном историко – археологическом музее  им. Е.Д. Фелицына 25.10.2019 с участием представителей казачества и РПШ</vt:lpstr>
      <vt:lpstr>Презентация PowerPoint</vt:lpstr>
      <vt:lpstr>Презентация PowerPoint</vt:lpstr>
      <vt:lpstr>Школьный этап Всероссийской олимпиады</vt:lpstr>
      <vt:lpstr>Математика</vt:lpstr>
      <vt:lpstr>Английский язык</vt:lpstr>
      <vt:lpstr>Русский язык</vt:lpstr>
      <vt:lpstr>Литература</vt:lpstr>
      <vt:lpstr>География</vt:lpstr>
      <vt:lpstr>Обществознание</vt:lpstr>
      <vt:lpstr>История</vt:lpstr>
      <vt:lpstr>Биология</vt:lpstr>
      <vt:lpstr>Химия</vt:lpstr>
      <vt:lpstr>ОБЖ</vt:lpstr>
      <vt:lpstr>МХК</vt:lpstr>
      <vt:lpstr>Муниципальный этап Всероссийской олимпиады </vt:lpstr>
      <vt:lpstr> Призёры муниципального этапа Всероссийской олимпиады школьников 2018 г. </vt:lpstr>
      <vt:lpstr>    Призёры муниципального этапа Всероссийской олимпиады школьников 2019 г.   </vt:lpstr>
      <vt:lpstr>    Всероссийская межрегиональная олимпиада  школьников и студентов по математике и криптографии    </vt:lpstr>
      <vt:lpstr>    Призёры регионального этапа Всероссийской олимпиады школьников 2019 г.  </vt:lpstr>
      <vt:lpstr>Презентация PowerPoint</vt:lpstr>
      <vt:lpstr>        Муниципальный этап краевой научно-практической конференции «Эврика»  2018 год  Максен Юлия, ученица 10б класса, – участница конференции «Эврика»   2019 год  Коваленко Святогор, ученик 9 в класса, – победитель конференции «Эврика» по биологии    </vt:lpstr>
      <vt:lpstr>               2018 год  III муниципальная научно-практическая конференция по кубановедению среди учащихся общеобразовательных организаций города Краснодара «Где казак, там и слава», посвященная 75-летию освобождения Краснодарского края от немецко-фашистских захватчиков и 225–летию основания города Екатеринодара черноморскими казаками.   Работа ученицы  Боровик Дарьи о жизни и творчестве кубанского поэта-фронтовика К.А. Обойщикова   заняла почетное III место. </vt:lpstr>
      <vt:lpstr>Презентация PowerPoint</vt:lpstr>
      <vt:lpstr>5 учеников школы и 3 сотрудника  (Старикова В.В., Сухорукова Т.А., Андросов В.Я.)  стали активными участниками Всероссийского «Фестиваля бизнес – проектов подрастающего поколения» с использованием гранта Президента РФ на развитие гражданского общества, предоставленного Фондом президентских грантов. </vt:lpstr>
      <vt:lpstr>Презентация PowerPoint</vt:lpstr>
      <vt:lpstr>     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63</cp:revision>
  <cp:lastPrinted>2019-10-26T06:28:40Z</cp:lastPrinted>
  <dcterms:created xsi:type="dcterms:W3CDTF">2013-07-29T17:42:42Z</dcterms:created>
  <dcterms:modified xsi:type="dcterms:W3CDTF">2019-10-26T06:38:52Z</dcterms:modified>
</cp:coreProperties>
</file>